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notesMasterIdLst>
    <p:notesMasterId r:id="rId15"/>
  </p:notesMasterIdLst>
  <p:sldIdLst>
    <p:sldId id="256" r:id="rId2"/>
    <p:sldId id="295" r:id="rId3"/>
    <p:sldId id="283" r:id="rId4"/>
    <p:sldId id="257" r:id="rId5"/>
    <p:sldId id="271" r:id="rId6"/>
    <p:sldId id="272" r:id="rId7"/>
    <p:sldId id="258" r:id="rId8"/>
    <p:sldId id="259" r:id="rId9"/>
    <p:sldId id="282" r:id="rId10"/>
    <p:sldId id="279" r:id="rId11"/>
    <p:sldId id="280" r:id="rId12"/>
    <p:sldId id="281" r:id="rId13"/>
    <p:sldId id="296" r:id="rId14"/>
  </p:sldIdLst>
  <p:sldSz cx="9144000" cy="6858000" type="screen4x3"/>
  <p:notesSz cx="6858000" cy="9144000"/>
  <p:defaultTextStyle>
    <a:defPPr>
      <a:defRPr lang="ar-SA"/>
    </a:defPPr>
    <a:lvl1pPr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FF"/>
    <a:srgbClr val="FFFF00"/>
    <a:srgbClr val="000000"/>
    <a:srgbClr val="FF0000"/>
    <a:srgbClr val="CCFF33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372" autoAdjust="0"/>
    <p:restoredTop sz="94624" autoAdjust="0"/>
  </p:normalViewPr>
  <p:slideViewPr>
    <p:cSldViewPr>
      <p:cViewPr varScale="1">
        <p:scale>
          <a:sx n="80" d="100"/>
          <a:sy n="80" d="100"/>
        </p:scale>
        <p:origin x="1110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fa-I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1CFAC2DC-E87A-4233-92CA-B54E7FFB498D}" type="datetimeFigureOut">
              <a:rPr lang="fa-IR"/>
              <a:pPr>
                <a:defRPr/>
              </a:pPr>
              <a:t>07/07/1442</a:t>
            </a:fld>
            <a:endParaRPr lang="fa-I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pPr lvl="0"/>
            <a:endParaRPr lang="fa-IR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fld id="{2191A08B-25D1-4E08-9BBD-0FC9D940096A}" type="slidenum">
              <a:rPr lang="fa-IR" altLang="en-US"/>
              <a:pPr/>
              <a:t>‹#›</a:t>
            </a:fld>
            <a:endParaRPr lang="fa-I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0C96D1C5-E40B-4718-8775-DBCE880B09DF}" type="slidenum">
              <a:rPr lang="fa-IR" altLang="en-US"/>
              <a:pPr eaLnBrk="1" hangingPunct="1"/>
              <a:t>5</a:t>
            </a:fld>
            <a:endParaRPr lang="en-US" altLang="en-US"/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fa-IR" altLang="en-US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E8746B3F-D13F-4820-A598-10F9F01B29D2}" type="slidenum">
              <a:rPr lang="fa-IR" altLang="en-US"/>
              <a:pPr eaLnBrk="1" hangingPunct="1"/>
              <a:t>6</a:t>
            </a:fld>
            <a:endParaRPr lang="en-US" altLang="en-US"/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fa-IR" altLang="en-US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fa-I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87843B7-C4D2-4EBC-A02B-B2F444DAB031}" type="slidenum">
              <a:rPr lang="ar-SA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336822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6FF67BA-D497-4654-B1E0-3D441417A4F7}" type="slidenum">
              <a:rPr lang="ar-SA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257624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9A50A4D-16D5-4751-8851-C047397D7661}" type="slidenum">
              <a:rPr lang="ar-SA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794652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DF1E382-C84A-4890-B8FF-6FD23A389DF8}" type="slidenum">
              <a:rPr lang="ar-SA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499798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096016A-6108-48AE-81C2-8DCBC04CB496}" type="slidenum">
              <a:rPr lang="ar-SA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327062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17E40A4-FB7A-482F-A9D2-B68709E1F9B5}" type="slidenum">
              <a:rPr lang="ar-SA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10470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C3691AF-46D6-42BA-ACE2-312C2869F59D}" type="slidenum">
              <a:rPr lang="ar-SA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019224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A40B4D6-AD65-4E67-826D-F390C196A937}" type="slidenum">
              <a:rPr lang="ar-SA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560795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FF81A05-50A1-4B61-8A85-ACF7803E7552}" type="slidenum">
              <a:rPr lang="ar-SA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264256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6FE8E25-7CBC-4F6E-854C-E887C7342F2E}" type="slidenum">
              <a:rPr lang="ar-SA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849189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a-IR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B3CC788-6934-4D89-A4FF-76198E8E4FD9}" type="slidenum">
              <a:rPr lang="ar-SA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440327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>
            <a:alpha val="9294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/>
            </a:lvl1pPr>
          </a:lstStyle>
          <a:p>
            <a:fld id="{A1A5D10F-1EA9-45C8-8BEF-8AC49ED97AEE}" type="slidenum">
              <a:rPr lang="ar-SA" altLang="en-US"/>
              <a:pPr/>
              <a:t>‹#›</a:t>
            </a:fld>
            <a:endParaRPr lang="en-US" alt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2pPr>
      <a:lvl3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3pPr>
      <a:lvl4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4pPr>
      <a:lvl5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5pPr>
      <a:lvl6pPr marL="4572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6pPr>
      <a:lvl7pPr marL="9144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7pPr>
      <a:lvl8pPr marL="13716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8pPr>
      <a:lvl9pPr marL="18288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r" rtl="1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rtl="1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r" rtl="1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r" rtl="1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r" rtl="1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r" rtl="1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r" rtl="1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r" rtl="1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r" rtl="1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fa-IR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fa-IR" altLang="en-US" sz="6600" b="1" dirty="0" smtClean="0"/>
              <a:t>ارتباط درخانواده</a:t>
            </a:r>
            <a:endParaRPr lang="en-US" altLang="en-US" sz="6600" b="1" dirty="0" smtClean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 flipV="1">
            <a:off x="1371600" y="5638800"/>
            <a:ext cx="6400800" cy="9525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en-US" altLang="en-US" sz="800" smtClean="0"/>
          </a:p>
        </p:txBody>
      </p:sp>
      <p:pic>
        <p:nvPicPr>
          <p:cNvPr id="2" name="Voice 01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421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05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2938" y="0"/>
            <a:ext cx="7772400" cy="428625"/>
          </a:xfrm>
        </p:spPr>
        <p:txBody>
          <a:bodyPr/>
          <a:lstStyle/>
          <a:p>
            <a:endParaRPr lang="fa-IR" altLang="en-US" smtClean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71500"/>
            <a:ext cx="9144000" cy="6286500"/>
          </a:xfrm>
        </p:spPr>
        <p:txBody>
          <a:bodyPr/>
          <a:lstStyle/>
          <a:p>
            <a:pPr algn="r">
              <a:defRPr/>
            </a:pPr>
            <a:r>
              <a:rPr lang="fa-IR" dirty="0" smtClean="0"/>
              <a:t>اثرات متعامل اعضای خانواده از سه طریق  انجام می شود:</a:t>
            </a:r>
          </a:p>
          <a:p>
            <a:pPr marL="514350" indent="-514350" algn="r">
              <a:buFontTx/>
              <a:buAutoNum type="arabicPeriod"/>
              <a:defRPr/>
            </a:pPr>
            <a:r>
              <a:rPr lang="fa-IR" b="1" dirty="0" smtClean="0">
                <a:solidFill>
                  <a:srgbClr val="FFFF00"/>
                </a:solidFill>
              </a:rPr>
              <a:t>اثرات متعامل از طریق اعمال قدرت</a:t>
            </a:r>
          </a:p>
          <a:p>
            <a:pPr marL="514350" indent="-514350" algn="r">
              <a:buFontTx/>
              <a:buAutoNum type="arabicPeriod"/>
              <a:defRPr/>
            </a:pPr>
            <a:endParaRPr lang="fa-IR" dirty="0" smtClean="0">
              <a:solidFill>
                <a:srgbClr val="FFFF00"/>
              </a:solidFill>
            </a:endParaRPr>
          </a:p>
          <a:p>
            <a:pPr marL="514350" indent="-514350" algn="r">
              <a:defRPr/>
            </a:pPr>
            <a:r>
              <a:rPr lang="fa-IR" dirty="0" smtClean="0"/>
              <a:t>ترکیب افقی                   ترکیب عمودی         ترکیب دو ردیفی</a:t>
            </a:r>
          </a:p>
          <a:p>
            <a:pPr marL="514350" indent="-514350" algn="r">
              <a:defRPr/>
            </a:pPr>
            <a:endParaRPr lang="fa-IR" dirty="0" smtClean="0"/>
          </a:p>
          <a:p>
            <a:pPr marL="514350" indent="-514350" algn="r">
              <a:defRPr/>
            </a:pPr>
            <a:endParaRPr lang="fa-IR" dirty="0" smtClean="0"/>
          </a:p>
          <a:p>
            <a:pPr marL="514350" indent="-514350" algn="r">
              <a:defRPr/>
            </a:pPr>
            <a:r>
              <a:rPr lang="fa-IR" dirty="0" smtClean="0"/>
              <a:t>          </a:t>
            </a:r>
            <a:endParaRPr lang="fa-IR" dirty="0" smtClean="0">
              <a:solidFill>
                <a:srgbClr val="FFFF00"/>
              </a:solidFill>
            </a:endParaRPr>
          </a:p>
          <a:p>
            <a:pPr marL="514350" indent="-514350" algn="r">
              <a:defRPr/>
            </a:pPr>
            <a:endParaRPr lang="fa-IR" dirty="0" smtClean="0">
              <a:solidFill>
                <a:srgbClr val="FFFF00"/>
              </a:solidFill>
            </a:endParaRPr>
          </a:p>
          <a:p>
            <a:pPr marL="514350" indent="-514350" algn="r">
              <a:defRPr/>
            </a:pPr>
            <a:endParaRPr lang="fa-IR" dirty="0" smtClean="0">
              <a:solidFill>
                <a:srgbClr val="FFFF00"/>
              </a:solidFill>
            </a:endParaRPr>
          </a:p>
          <a:p>
            <a:pPr marL="514350" indent="-514350" algn="r">
              <a:defRPr/>
            </a:pPr>
            <a:endParaRPr lang="fa-IR" dirty="0" smtClean="0">
              <a:solidFill>
                <a:srgbClr val="FFFF00"/>
              </a:solidFill>
            </a:endParaRPr>
          </a:p>
          <a:p>
            <a:pPr marL="514350" indent="-514350" algn="r">
              <a:defRPr/>
            </a:pPr>
            <a:endParaRPr lang="fa-IR" dirty="0">
              <a:solidFill>
                <a:srgbClr val="FFFF00"/>
              </a:solidFill>
            </a:endParaRPr>
          </a:p>
        </p:txBody>
      </p:sp>
      <p:sp>
        <p:nvSpPr>
          <p:cNvPr id="24" name="Smiley Face 23"/>
          <p:cNvSpPr/>
          <p:nvPr/>
        </p:nvSpPr>
        <p:spPr>
          <a:xfrm>
            <a:off x="5929313" y="3286125"/>
            <a:ext cx="557212" cy="571500"/>
          </a:xfrm>
          <a:prstGeom prst="smileyFace">
            <a:avLst/>
          </a:prstGeom>
          <a:solidFill>
            <a:schemeClr val="accent6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fa-IR"/>
          </a:p>
        </p:txBody>
      </p:sp>
      <p:sp>
        <p:nvSpPr>
          <p:cNvPr id="26" name="Smiley Face 25"/>
          <p:cNvSpPr/>
          <p:nvPr/>
        </p:nvSpPr>
        <p:spPr>
          <a:xfrm>
            <a:off x="6643688" y="3286125"/>
            <a:ext cx="571500" cy="571500"/>
          </a:xfrm>
          <a:prstGeom prst="smileyFace">
            <a:avLst/>
          </a:prstGeom>
          <a:solidFill>
            <a:schemeClr val="accent6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fa-IR"/>
          </a:p>
        </p:txBody>
      </p:sp>
      <p:sp>
        <p:nvSpPr>
          <p:cNvPr id="27" name="Smiley Face 26"/>
          <p:cNvSpPr/>
          <p:nvPr/>
        </p:nvSpPr>
        <p:spPr>
          <a:xfrm>
            <a:off x="7429500" y="3357563"/>
            <a:ext cx="414338" cy="357187"/>
          </a:xfrm>
          <a:prstGeom prst="smileyFace">
            <a:avLst/>
          </a:prstGeom>
          <a:solidFill>
            <a:schemeClr val="accent6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fa-IR"/>
          </a:p>
        </p:txBody>
      </p:sp>
      <p:sp>
        <p:nvSpPr>
          <p:cNvPr id="28" name="Smiley Face 27"/>
          <p:cNvSpPr/>
          <p:nvPr/>
        </p:nvSpPr>
        <p:spPr>
          <a:xfrm>
            <a:off x="7929563" y="3357563"/>
            <a:ext cx="414337" cy="357187"/>
          </a:xfrm>
          <a:prstGeom prst="smileyFace">
            <a:avLst/>
          </a:prstGeom>
          <a:solidFill>
            <a:schemeClr val="accent6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fa-IR"/>
          </a:p>
        </p:txBody>
      </p:sp>
      <p:sp>
        <p:nvSpPr>
          <p:cNvPr id="29" name="Smiley Face 28"/>
          <p:cNvSpPr/>
          <p:nvPr/>
        </p:nvSpPr>
        <p:spPr>
          <a:xfrm>
            <a:off x="8429625" y="3357563"/>
            <a:ext cx="414338" cy="357187"/>
          </a:xfrm>
          <a:prstGeom prst="smileyFace">
            <a:avLst/>
          </a:prstGeom>
          <a:solidFill>
            <a:schemeClr val="accent6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fa-IR"/>
          </a:p>
        </p:txBody>
      </p:sp>
      <p:sp>
        <p:nvSpPr>
          <p:cNvPr id="30" name="Smiley Face 29"/>
          <p:cNvSpPr/>
          <p:nvPr/>
        </p:nvSpPr>
        <p:spPr>
          <a:xfrm>
            <a:off x="4500563" y="3143250"/>
            <a:ext cx="571500" cy="571500"/>
          </a:xfrm>
          <a:prstGeom prst="smileyFace">
            <a:avLst/>
          </a:prstGeom>
          <a:solidFill>
            <a:schemeClr val="accent6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fa-IR"/>
          </a:p>
        </p:txBody>
      </p:sp>
      <p:sp>
        <p:nvSpPr>
          <p:cNvPr id="31" name="Smiley Face 30"/>
          <p:cNvSpPr/>
          <p:nvPr/>
        </p:nvSpPr>
        <p:spPr>
          <a:xfrm>
            <a:off x="4500563" y="3857625"/>
            <a:ext cx="571500" cy="571500"/>
          </a:xfrm>
          <a:prstGeom prst="smileyFace">
            <a:avLst/>
          </a:prstGeom>
          <a:solidFill>
            <a:schemeClr val="accent6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fa-IR"/>
          </a:p>
        </p:txBody>
      </p:sp>
      <p:sp>
        <p:nvSpPr>
          <p:cNvPr id="32" name="Smiley Face 31"/>
          <p:cNvSpPr/>
          <p:nvPr/>
        </p:nvSpPr>
        <p:spPr>
          <a:xfrm>
            <a:off x="4572000" y="4643438"/>
            <a:ext cx="414338" cy="357187"/>
          </a:xfrm>
          <a:prstGeom prst="smileyFace">
            <a:avLst/>
          </a:prstGeom>
          <a:solidFill>
            <a:schemeClr val="accent6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fa-IR"/>
          </a:p>
        </p:txBody>
      </p:sp>
      <p:sp>
        <p:nvSpPr>
          <p:cNvPr id="33" name="Smiley Face 32"/>
          <p:cNvSpPr/>
          <p:nvPr/>
        </p:nvSpPr>
        <p:spPr>
          <a:xfrm>
            <a:off x="4572000" y="5214938"/>
            <a:ext cx="414338" cy="357187"/>
          </a:xfrm>
          <a:prstGeom prst="smileyFace">
            <a:avLst/>
          </a:prstGeom>
          <a:solidFill>
            <a:schemeClr val="accent6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fa-IR"/>
          </a:p>
        </p:txBody>
      </p:sp>
      <p:sp>
        <p:nvSpPr>
          <p:cNvPr id="34" name="Smiley Face 33"/>
          <p:cNvSpPr/>
          <p:nvPr/>
        </p:nvSpPr>
        <p:spPr>
          <a:xfrm>
            <a:off x="4572000" y="5786438"/>
            <a:ext cx="414338" cy="357187"/>
          </a:xfrm>
          <a:prstGeom prst="smileyFace">
            <a:avLst/>
          </a:prstGeom>
          <a:solidFill>
            <a:schemeClr val="accent6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fa-IR"/>
          </a:p>
        </p:txBody>
      </p:sp>
      <p:sp>
        <p:nvSpPr>
          <p:cNvPr id="35" name="Smiley Face 34"/>
          <p:cNvSpPr/>
          <p:nvPr/>
        </p:nvSpPr>
        <p:spPr>
          <a:xfrm>
            <a:off x="500063" y="3643313"/>
            <a:ext cx="571500" cy="571500"/>
          </a:xfrm>
          <a:prstGeom prst="smileyFac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fa-IR"/>
          </a:p>
        </p:txBody>
      </p:sp>
      <p:sp>
        <p:nvSpPr>
          <p:cNvPr id="36" name="Smiley Face 35"/>
          <p:cNvSpPr/>
          <p:nvPr/>
        </p:nvSpPr>
        <p:spPr>
          <a:xfrm>
            <a:off x="1643063" y="3643313"/>
            <a:ext cx="571500" cy="571500"/>
          </a:xfrm>
          <a:prstGeom prst="smileyFace">
            <a:avLst/>
          </a:prstGeom>
          <a:solidFill>
            <a:srgbClr val="00B05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fa-IR"/>
          </a:p>
        </p:txBody>
      </p:sp>
      <p:sp>
        <p:nvSpPr>
          <p:cNvPr id="37" name="Smiley Face 36"/>
          <p:cNvSpPr/>
          <p:nvPr/>
        </p:nvSpPr>
        <p:spPr>
          <a:xfrm>
            <a:off x="1643063" y="5000625"/>
            <a:ext cx="414337" cy="357188"/>
          </a:xfrm>
          <a:prstGeom prst="smileyFace">
            <a:avLst/>
          </a:prstGeom>
          <a:solidFill>
            <a:schemeClr val="accent6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fa-IR"/>
          </a:p>
        </p:txBody>
      </p:sp>
      <p:sp>
        <p:nvSpPr>
          <p:cNvPr id="38" name="Smiley Face 37"/>
          <p:cNvSpPr/>
          <p:nvPr/>
        </p:nvSpPr>
        <p:spPr>
          <a:xfrm>
            <a:off x="928688" y="5000625"/>
            <a:ext cx="414337" cy="357188"/>
          </a:xfrm>
          <a:prstGeom prst="smileyFace">
            <a:avLst/>
          </a:prstGeom>
          <a:solidFill>
            <a:schemeClr val="accent6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fa-IR"/>
          </a:p>
        </p:txBody>
      </p:sp>
      <p:sp>
        <p:nvSpPr>
          <p:cNvPr id="39" name="Smiley Face 38"/>
          <p:cNvSpPr/>
          <p:nvPr/>
        </p:nvSpPr>
        <p:spPr>
          <a:xfrm>
            <a:off x="285750" y="5000625"/>
            <a:ext cx="414338" cy="357188"/>
          </a:xfrm>
          <a:prstGeom prst="smileyFace">
            <a:avLst/>
          </a:prstGeom>
          <a:solidFill>
            <a:schemeClr val="accent6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fa-IR"/>
          </a:p>
        </p:txBody>
      </p:sp>
      <p:pic>
        <p:nvPicPr>
          <p:cNvPr id="4" name="Voice 02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8932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ctrTitle"/>
          </p:nvPr>
        </p:nvSpPr>
        <p:spPr>
          <a:xfrm flipV="1">
            <a:off x="685800" y="-46038"/>
            <a:ext cx="7772400" cy="46038"/>
          </a:xfrm>
        </p:spPr>
        <p:txBody>
          <a:bodyPr/>
          <a:lstStyle/>
          <a:p>
            <a:endParaRPr lang="fa-IR" altLang="en-US" smtClean="0"/>
          </a:p>
        </p:txBody>
      </p:sp>
      <p:sp>
        <p:nvSpPr>
          <p:cNvPr id="15363" name="Subtitle 2"/>
          <p:cNvSpPr>
            <a:spLocks noGrp="1"/>
          </p:cNvSpPr>
          <p:nvPr>
            <p:ph type="subTitle" idx="1"/>
          </p:nvPr>
        </p:nvSpPr>
        <p:spPr>
          <a:xfrm>
            <a:off x="0" y="-142875"/>
            <a:ext cx="9144000" cy="6572250"/>
          </a:xfrm>
        </p:spPr>
        <p:txBody>
          <a:bodyPr/>
          <a:lstStyle/>
          <a:p>
            <a:pPr algn="r"/>
            <a:r>
              <a:rPr lang="fa-IR" altLang="en-US" b="1" smtClean="0">
                <a:solidFill>
                  <a:srgbClr val="FFFF00"/>
                </a:solidFill>
              </a:rPr>
              <a:t>2.اثرات متعامل از طریق برقراری رابطه و گفتگو</a:t>
            </a:r>
          </a:p>
          <a:p>
            <a:pPr algn="r"/>
            <a:r>
              <a:rPr lang="fa-IR" altLang="en-US" smtClean="0">
                <a:solidFill>
                  <a:srgbClr val="FFFF00"/>
                </a:solidFill>
              </a:rPr>
              <a:t> </a:t>
            </a:r>
            <a:r>
              <a:rPr lang="fa-IR" altLang="en-US" sz="2800" smtClean="0"/>
              <a:t>ارتباط فاصله ای              ارتباط چرخشی              ارتباط همه جانبه</a:t>
            </a:r>
          </a:p>
        </p:txBody>
      </p:sp>
      <p:sp>
        <p:nvSpPr>
          <p:cNvPr id="4" name="Smiley Face 3"/>
          <p:cNvSpPr/>
          <p:nvPr/>
        </p:nvSpPr>
        <p:spPr>
          <a:xfrm>
            <a:off x="6572250" y="2928938"/>
            <a:ext cx="557213" cy="571500"/>
          </a:xfrm>
          <a:prstGeom prst="smileyFace">
            <a:avLst/>
          </a:prstGeom>
          <a:solidFill>
            <a:schemeClr val="accent6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fa-IR"/>
          </a:p>
        </p:txBody>
      </p:sp>
      <p:sp>
        <p:nvSpPr>
          <p:cNvPr id="5" name="Smiley Face 4"/>
          <p:cNvSpPr/>
          <p:nvPr/>
        </p:nvSpPr>
        <p:spPr>
          <a:xfrm>
            <a:off x="8429625" y="2857500"/>
            <a:ext cx="557213" cy="571500"/>
          </a:xfrm>
          <a:prstGeom prst="smileyFace">
            <a:avLst/>
          </a:prstGeom>
          <a:solidFill>
            <a:schemeClr val="accent6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fa-IR"/>
          </a:p>
        </p:txBody>
      </p:sp>
      <p:sp>
        <p:nvSpPr>
          <p:cNvPr id="6" name="Smiley Face 5"/>
          <p:cNvSpPr/>
          <p:nvPr/>
        </p:nvSpPr>
        <p:spPr>
          <a:xfrm>
            <a:off x="7643813" y="4714875"/>
            <a:ext cx="414337" cy="357188"/>
          </a:xfrm>
          <a:prstGeom prst="smileyFace">
            <a:avLst/>
          </a:prstGeom>
          <a:solidFill>
            <a:schemeClr val="accent6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fa-IR"/>
          </a:p>
        </p:txBody>
      </p:sp>
      <p:sp>
        <p:nvSpPr>
          <p:cNvPr id="7" name="Smiley Face 6"/>
          <p:cNvSpPr/>
          <p:nvPr/>
        </p:nvSpPr>
        <p:spPr>
          <a:xfrm>
            <a:off x="7429500" y="1357313"/>
            <a:ext cx="414338" cy="357187"/>
          </a:xfrm>
          <a:prstGeom prst="smileyFace">
            <a:avLst/>
          </a:prstGeom>
          <a:solidFill>
            <a:schemeClr val="accent6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fa-IR"/>
          </a:p>
        </p:txBody>
      </p:sp>
      <p:cxnSp>
        <p:nvCxnSpPr>
          <p:cNvPr id="9" name="Straight Arrow Connector 8"/>
          <p:cNvCxnSpPr/>
          <p:nvPr/>
        </p:nvCxnSpPr>
        <p:spPr>
          <a:xfrm rot="16200000" flipH="1">
            <a:off x="7858125" y="1928813"/>
            <a:ext cx="771525" cy="771525"/>
          </a:xfrm>
          <a:prstGeom prst="straightConnector1">
            <a:avLst/>
          </a:prstGeom>
          <a:ln w="28575">
            <a:solidFill>
              <a:schemeClr val="tx1">
                <a:lumMod val="95000"/>
              </a:schemeClr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rot="5400000">
            <a:off x="6750844" y="2035969"/>
            <a:ext cx="857250" cy="642938"/>
          </a:xfrm>
          <a:prstGeom prst="straightConnector1">
            <a:avLst/>
          </a:prstGeom>
          <a:ln w="28575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rot="5400000">
            <a:off x="7893844" y="3750469"/>
            <a:ext cx="857250" cy="642938"/>
          </a:xfrm>
          <a:prstGeom prst="straightConnector1">
            <a:avLst/>
          </a:prstGeom>
          <a:ln w="28575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Smiley Face 19"/>
          <p:cNvSpPr/>
          <p:nvPr/>
        </p:nvSpPr>
        <p:spPr>
          <a:xfrm>
            <a:off x="5286375" y="1357313"/>
            <a:ext cx="557213" cy="571500"/>
          </a:xfrm>
          <a:prstGeom prst="smileyFace">
            <a:avLst/>
          </a:prstGeom>
          <a:solidFill>
            <a:schemeClr val="accent6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fa-IR"/>
          </a:p>
        </p:txBody>
      </p:sp>
      <p:sp>
        <p:nvSpPr>
          <p:cNvPr id="22" name="Smiley Face 21"/>
          <p:cNvSpPr/>
          <p:nvPr/>
        </p:nvSpPr>
        <p:spPr>
          <a:xfrm>
            <a:off x="3571875" y="1428750"/>
            <a:ext cx="414338" cy="357188"/>
          </a:xfrm>
          <a:prstGeom prst="smileyFace">
            <a:avLst/>
          </a:prstGeom>
          <a:solidFill>
            <a:schemeClr val="accent6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fa-IR"/>
          </a:p>
        </p:txBody>
      </p:sp>
      <p:sp>
        <p:nvSpPr>
          <p:cNvPr id="23" name="Smiley Face 22"/>
          <p:cNvSpPr/>
          <p:nvPr/>
        </p:nvSpPr>
        <p:spPr>
          <a:xfrm>
            <a:off x="5357813" y="4500563"/>
            <a:ext cx="414337" cy="357187"/>
          </a:xfrm>
          <a:prstGeom prst="smileyFace">
            <a:avLst/>
          </a:prstGeom>
          <a:solidFill>
            <a:schemeClr val="accent6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fa-IR"/>
          </a:p>
        </p:txBody>
      </p:sp>
      <p:sp>
        <p:nvSpPr>
          <p:cNvPr id="24" name="Smiley Face 23"/>
          <p:cNvSpPr/>
          <p:nvPr/>
        </p:nvSpPr>
        <p:spPr>
          <a:xfrm>
            <a:off x="3857625" y="4500563"/>
            <a:ext cx="414338" cy="357187"/>
          </a:xfrm>
          <a:prstGeom prst="smileyFace">
            <a:avLst/>
          </a:prstGeom>
          <a:solidFill>
            <a:schemeClr val="accent6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fa-IR"/>
          </a:p>
        </p:txBody>
      </p:sp>
      <p:cxnSp>
        <p:nvCxnSpPr>
          <p:cNvPr id="25" name="Straight Arrow Connector 24"/>
          <p:cNvCxnSpPr/>
          <p:nvPr/>
        </p:nvCxnSpPr>
        <p:spPr>
          <a:xfrm rot="16200000" flipH="1">
            <a:off x="3750469" y="1964531"/>
            <a:ext cx="857250" cy="642938"/>
          </a:xfrm>
          <a:prstGeom prst="straightConnector1">
            <a:avLst/>
          </a:prstGeom>
          <a:ln w="28575">
            <a:solidFill>
              <a:schemeClr val="tx1">
                <a:lumMod val="95000"/>
              </a:schemeClr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rot="16200000" flipH="1">
            <a:off x="4786313" y="3643313"/>
            <a:ext cx="857250" cy="571500"/>
          </a:xfrm>
          <a:prstGeom prst="straightConnector1">
            <a:avLst/>
          </a:prstGeom>
          <a:ln w="28575">
            <a:solidFill>
              <a:schemeClr val="tx1">
                <a:lumMod val="95000"/>
              </a:schemeClr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rot="5400000">
            <a:off x="4893468" y="2107407"/>
            <a:ext cx="785813" cy="571500"/>
          </a:xfrm>
          <a:prstGeom prst="straightConnector1">
            <a:avLst/>
          </a:prstGeom>
          <a:ln w="28575">
            <a:solidFill>
              <a:schemeClr val="tx1">
                <a:lumMod val="95000"/>
              </a:schemeClr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rot="5400000">
            <a:off x="3929063" y="3771900"/>
            <a:ext cx="914400" cy="371475"/>
          </a:xfrm>
          <a:prstGeom prst="straightConnector1">
            <a:avLst/>
          </a:prstGeom>
          <a:ln w="28575">
            <a:solidFill>
              <a:schemeClr val="tx1">
                <a:lumMod val="95000"/>
              </a:schemeClr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Smiley Face 38"/>
          <p:cNvSpPr/>
          <p:nvPr/>
        </p:nvSpPr>
        <p:spPr>
          <a:xfrm>
            <a:off x="1071563" y="1357313"/>
            <a:ext cx="557212" cy="571500"/>
          </a:xfrm>
          <a:prstGeom prst="smileyFace">
            <a:avLst/>
          </a:prstGeom>
          <a:solidFill>
            <a:schemeClr val="accent6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fa-IR"/>
          </a:p>
        </p:txBody>
      </p:sp>
      <p:sp>
        <p:nvSpPr>
          <p:cNvPr id="40" name="Smiley Face 39"/>
          <p:cNvSpPr/>
          <p:nvPr/>
        </p:nvSpPr>
        <p:spPr>
          <a:xfrm>
            <a:off x="1071563" y="4214813"/>
            <a:ext cx="557212" cy="571500"/>
          </a:xfrm>
          <a:prstGeom prst="smileyFace">
            <a:avLst/>
          </a:prstGeom>
          <a:solidFill>
            <a:schemeClr val="accent6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fa-IR"/>
          </a:p>
        </p:txBody>
      </p:sp>
      <p:sp>
        <p:nvSpPr>
          <p:cNvPr id="41" name="Smiley Face 40"/>
          <p:cNvSpPr/>
          <p:nvPr/>
        </p:nvSpPr>
        <p:spPr>
          <a:xfrm>
            <a:off x="2286000" y="2857500"/>
            <a:ext cx="414338" cy="357188"/>
          </a:xfrm>
          <a:prstGeom prst="smileyFace">
            <a:avLst/>
          </a:prstGeom>
          <a:solidFill>
            <a:schemeClr val="accent6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fa-IR"/>
          </a:p>
        </p:txBody>
      </p:sp>
      <p:sp>
        <p:nvSpPr>
          <p:cNvPr id="42" name="Smiley Face 41"/>
          <p:cNvSpPr/>
          <p:nvPr/>
        </p:nvSpPr>
        <p:spPr>
          <a:xfrm>
            <a:off x="285750" y="2928938"/>
            <a:ext cx="414338" cy="357187"/>
          </a:xfrm>
          <a:prstGeom prst="smileyFace">
            <a:avLst/>
          </a:prstGeom>
          <a:solidFill>
            <a:schemeClr val="accent6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fa-IR"/>
          </a:p>
        </p:txBody>
      </p:sp>
      <p:sp>
        <p:nvSpPr>
          <p:cNvPr id="43" name="Smiley Face 42"/>
          <p:cNvSpPr/>
          <p:nvPr/>
        </p:nvSpPr>
        <p:spPr>
          <a:xfrm>
            <a:off x="4500563" y="2786063"/>
            <a:ext cx="557212" cy="571500"/>
          </a:xfrm>
          <a:prstGeom prst="smileyFace">
            <a:avLst/>
          </a:prstGeom>
          <a:solidFill>
            <a:schemeClr val="accent6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fa-IR"/>
          </a:p>
        </p:txBody>
      </p:sp>
      <p:cxnSp>
        <p:nvCxnSpPr>
          <p:cNvPr id="44" name="Straight Arrow Connector 43"/>
          <p:cNvCxnSpPr/>
          <p:nvPr/>
        </p:nvCxnSpPr>
        <p:spPr>
          <a:xfrm rot="5400000">
            <a:off x="535781" y="2107407"/>
            <a:ext cx="785813" cy="571500"/>
          </a:xfrm>
          <a:prstGeom prst="straightConnector1">
            <a:avLst/>
          </a:prstGeom>
          <a:ln w="28575">
            <a:solidFill>
              <a:schemeClr val="tx1">
                <a:lumMod val="95000"/>
              </a:schemeClr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 rot="5400000">
            <a:off x="1607344" y="3464719"/>
            <a:ext cx="785812" cy="571500"/>
          </a:xfrm>
          <a:prstGeom prst="straightConnector1">
            <a:avLst/>
          </a:prstGeom>
          <a:ln w="28575">
            <a:solidFill>
              <a:schemeClr val="tx1">
                <a:lumMod val="95000"/>
              </a:schemeClr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 rot="16200000" flipH="1">
            <a:off x="428626" y="3571875"/>
            <a:ext cx="857250" cy="428625"/>
          </a:xfrm>
          <a:prstGeom prst="straightConnector1">
            <a:avLst/>
          </a:prstGeom>
          <a:ln w="28575">
            <a:solidFill>
              <a:schemeClr val="tx1">
                <a:lumMod val="95000"/>
              </a:schemeClr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 rot="16200000" flipH="1">
            <a:off x="1607344" y="2035969"/>
            <a:ext cx="714375" cy="642937"/>
          </a:xfrm>
          <a:prstGeom prst="straightConnector1">
            <a:avLst/>
          </a:prstGeom>
          <a:ln w="28575">
            <a:solidFill>
              <a:schemeClr val="tx1">
                <a:lumMod val="95000"/>
              </a:schemeClr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 rot="5400000">
            <a:off x="429419" y="2999581"/>
            <a:ext cx="2000250" cy="1588"/>
          </a:xfrm>
          <a:prstGeom prst="straightConnector1">
            <a:avLst/>
          </a:prstGeom>
          <a:ln w="28575">
            <a:solidFill>
              <a:schemeClr val="tx1">
                <a:lumMod val="95000"/>
              </a:schemeClr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/>
          <p:nvPr/>
        </p:nvCxnSpPr>
        <p:spPr>
          <a:xfrm rot="10800000">
            <a:off x="785813" y="3071813"/>
            <a:ext cx="1357312" cy="1587"/>
          </a:xfrm>
          <a:prstGeom prst="straightConnector1">
            <a:avLst/>
          </a:prstGeom>
          <a:ln w="28575">
            <a:solidFill>
              <a:schemeClr val="tx1">
                <a:lumMod val="95000"/>
              </a:schemeClr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Voice 02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9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ctrTitle"/>
          </p:nvPr>
        </p:nvSpPr>
        <p:spPr>
          <a:xfrm>
            <a:off x="642938" y="0"/>
            <a:ext cx="7772400" cy="285750"/>
          </a:xfrm>
        </p:spPr>
        <p:txBody>
          <a:bodyPr/>
          <a:lstStyle/>
          <a:p>
            <a:endParaRPr lang="fa-IR" altLang="en-US" smtClean="0"/>
          </a:p>
        </p:txBody>
      </p:sp>
      <p:sp>
        <p:nvSpPr>
          <p:cNvPr id="16387" name="Subtitle 2"/>
          <p:cNvSpPr>
            <a:spLocks noGrp="1"/>
          </p:cNvSpPr>
          <p:nvPr>
            <p:ph type="subTitle" idx="1"/>
          </p:nvPr>
        </p:nvSpPr>
        <p:spPr>
          <a:xfrm>
            <a:off x="0" y="214313"/>
            <a:ext cx="9001125" cy="6500812"/>
          </a:xfrm>
        </p:spPr>
        <p:txBody>
          <a:bodyPr/>
          <a:lstStyle/>
          <a:p>
            <a:pPr algn="r"/>
            <a:r>
              <a:rPr lang="fa-IR" altLang="en-US" smtClean="0">
                <a:solidFill>
                  <a:srgbClr val="FFFF00"/>
                </a:solidFill>
              </a:rPr>
              <a:t>3. </a:t>
            </a:r>
            <a:r>
              <a:rPr lang="fa-IR" altLang="en-US" b="1" smtClean="0">
                <a:solidFill>
                  <a:srgbClr val="FFFF00"/>
                </a:solidFill>
              </a:rPr>
              <a:t>اثرات متعامل از طریق ابراز محبت</a:t>
            </a:r>
          </a:p>
          <a:p>
            <a:pPr algn="r"/>
            <a:r>
              <a:rPr lang="fa-IR" altLang="en-US" smtClean="0"/>
              <a:t> </a:t>
            </a:r>
            <a:r>
              <a:rPr lang="fa-IR" altLang="en-US" sz="2800" smtClean="0"/>
              <a:t>مادر در کانون خانواده      همه اعضای بهم نزدیکند    جدایی یکی از اعضا</a:t>
            </a:r>
          </a:p>
        </p:txBody>
      </p:sp>
      <p:sp>
        <p:nvSpPr>
          <p:cNvPr id="4" name="Smiley Face 3"/>
          <p:cNvSpPr/>
          <p:nvPr/>
        </p:nvSpPr>
        <p:spPr>
          <a:xfrm>
            <a:off x="5929313" y="2000250"/>
            <a:ext cx="571500" cy="571500"/>
          </a:xfrm>
          <a:prstGeom prst="smileyFace">
            <a:avLst/>
          </a:prstGeom>
          <a:solidFill>
            <a:schemeClr val="accent6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fa-IR"/>
          </a:p>
        </p:txBody>
      </p:sp>
      <p:sp>
        <p:nvSpPr>
          <p:cNvPr id="5" name="Smiley Face 4"/>
          <p:cNvSpPr/>
          <p:nvPr/>
        </p:nvSpPr>
        <p:spPr>
          <a:xfrm>
            <a:off x="6858000" y="2000250"/>
            <a:ext cx="571500" cy="571500"/>
          </a:xfrm>
          <a:prstGeom prst="smileyFace">
            <a:avLst/>
          </a:prstGeom>
          <a:solidFill>
            <a:schemeClr val="accent6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fa-IR"/>
          </a:p>
        </p:txBody>
      </p:sp>
      <p:sp>
        <p:nvSpPr>
          <p:cNvPr id="6" name="Smiley Face 5"/>
          <p:cNvSpPr/>
          <p:nvPr/>
        </p:nvSpPr>
        <p:spPr>
          <a:xfrm>
            <a:off x="7643813" y="1571625"/>
            <a:ext cx="414337" cy="357188"/>
          </a:xfrm>
          <a:prstGeom prst="smileyFace">
            <a:avLst/>
          </a:prstGeom>
          <a:solidFill>
            <a:schemeClr val="accent6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fa-IR"/>
          </a:p>
        </p:txBody>
      </p:sp>
      <p:sp>
        <p:nvSpPr>
          <p:cNvPr id="7" name="Smiley Face 6"/>
          <p:cNvSpPr/>
          <p:nvPr/>
        </p:nvSpPr>
        <p:spPr>
          <a:xfrm>
            <a:off x="7715250" y="2714625"/>
            <a:ext cx="414338" cy="357188"/>
          </a:xfrm>
          <a:prstGeom prst="smileyFace">
            <a:avLst/>
          </a:prstGeom>
          <a:solidFill>
            <a:schemeClr val="accent6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fa-IR"/>
          </a:p>
        </p:txBody>
      </p:sp>
      <p:sp>
        <p:nvSpPr>
          <p:cNvPr id="9" name="Smiley Face 8"/>
          <p:cNvSpPr/>
          <p:nvPr/>
        </p:nvSpPr>
        <p:spPr>
          <a:xfrm>
            <a:off x="4214813" y="2786063"/>
            <a:ext cx="414337" cy="357187"/>
          </a:xfrm>
          <a:prstGeom prst="smileyFace">
            <a:avLst>
              <a:gd name="adj" fmla="val 4653"/>
            </a:avLst>
          </a:prstGeom>
          <a:solidFill>
            <a:schemeClr val="accent6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fa-IR"/>
          </a:p>
        </p:txBody>
      </p:sp>
      <p:sp>
        <p:nvSpPr>
          <p:cNvPr id="10" name="Smiley Face 9"/>
          <p:cNvSpPr/>
          <p:nvPr/>
        </p:nvSpPr>
        <p:spPr>
          <a:xfrm>
            <a:off x="4143375" y="1643063"/>
            <a:ext cx="414338" cy="357187"/>
          </a:xfrm>
          <a:prstGeom prst="smileyFace">
            <a:avLst/>
          </a:prstGeom>
          <a:solidFill>
            <a:schemeClr val="accent6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fa-IR"/>
          </a:p>
        </p:txBody>
      </p:sp>
      <p:sp>
        <p:nvSpPr>
          <p:cNvPr id="11" name="Smiley Face 10"/>
          <p:cNvSpPr/>
          <p:nvPr/>
        </p:nvSpPr>
        <p:spPr>
          <a:xfrm>
            <a:off x="4429125" y="2071688"/>
            <a:ext cx="571500" cy="571500"/>
          </a:xfrm>
          <a:prstGeom prst="smileyFace">
            <a:avLst/>
          </a:prstGeom>
          <a:solidFill>
            <a:schemeClr val="accent6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fa-IR"/>
          </a:p>
        </p:txBody>
      </p:sp>
      <p:sp>
        <p:nvSpPr>
          <p:cNvPr id="12" name="Smiley Face 11"/>
          <p:cNvSpPr/>
          <p:nvPr/>
        </p:nvSpPr>
        <p:spPr>
          <a:xfrm>
            <a:off x="3643313" y="2143125"/>
            <a:ext cx="571500" cy="571500"/>
          </a:xfrm>
          <a:prstGeom prst="smileyFace">
            <a:avLst/>
          </a:prstGeom>
          <a:solidFill>
            <a:schemeClr val="accent6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fa-IR"/>
          </a:p>
        </p:txBody>
      </p:sp>
      <p:sp>
        <p:nvSpPr>
          <p:cNvPr id="13" name="Smiley Face 12"/>
          <p:cNvSpPr/>
          <p:nvPr/>
        </p:nvSpPr>
        <p:spPr>
          <a:xfrm>
            <a:off x="214313" y="2143125"/>
            <a:ext cx="571500" cy="571500"/>
          </a:xfrm>
          <a:prstGeom prst="smileyFace">
            <a:avLst/>
          </a:prstGeom>
          <a:solidFill>
            <a:schemeClr val="accent6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fa-IR"/>
          </a:p>
        </p:txBody>
      </p:sp>
      <p:sp>
        <p:nvSpPr>
          <p:cNvPr id="14" name="Smiley Face 13"/>
          <p:cNvSpPr/>
          <p:nvPr/>
        </p:nvSpPr>
        <p:spPr>
          <a:xfrm>
            <a:off x="2143125" y="1928813"/>
            <a:ext cx="571500" cy="571500"/>
          </a:xfrm>
          <a:prstGeom prst="smileyFace">
            <a:avLst/>
          </a:prstGeom>
          <a:solidFill>
            <a:schemeClr val="accent6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fa-IR"/>
          </a:p>
        </p:txBody>
      </p:sp>
      <p:sp>
        <p:nvSpPr>
          <p:cNvPr id="15" name="Smiley Face 14"/>
          <p:cNvSpPr/>
          <p:nvPr/>
        </p:nvSpPr>
        <p:spPr>
          <a:xfrm>
            <a:off x="642938" y="2857500"/>
            <a:ext cx="414337" cy="357188"/>
          </a:xfrm>
          <a:prstGeom prst="smileyFace">
            <a:avLst>
              <a:gd name="adj" fmla="val 4653"/>
            </a:avLst>
          </a:prstGeom>
          <a:solidFill>
            <a:schemeClr val="accent6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fa-IR"/>
          </a:p>
        </p:txBody>
      </p:sp>
      <p:sp>
        <p:nvSpPr>
          <p:cNvPr id="16" name="Smiley Face 15"/>
          <p:cNvSpPr/>
          <p:nvPr/>
        </p:nvSpPr>
        <p:spPr>
          <a:xfrm>
            <a:off x="642938" y="1643063"/>
            <a:ext cx="414337" cy="357187"/>
          </a:xfrm>
          <a:prstGeom prst="smileyFace">
            <a:avLst>
              <a:gd name="adj" fmla="val 4653"/>
            </a:avLst>
          </a:prstGeom>
          <a:solidFill>
            <a:schemeClr val="accent6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fa-IR"/>
          </a:p>
        </p:txBody>
      </p:sp>
      <p:pic>
        <p:nvPicPr>
          <p:cNvPr id="2" name="Voice 02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1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a-IR" dirty="0" smtClean="0"/>
              <a:t>دنباله بحث در فایل دوم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flipV="1">
            <a:off x="1371600" y="5638800"/>
            <a:ext cx="6400800" cy="31048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03306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6633"/>
            <a:ext cx="7772400" cy="1152127"/>
          </a:xfrm>
        </p:spPr>
        <p:txBody>
          <a:bodyPr/>
          <a:lstStyle/>
          <a:p>
            <a:r>
              <a:rPr lang="ar-SA" altLang="en-US" b="1" dirty="0" smtClean="0">
                <a:solidFill>
                  <a:srgbClr val="CCFFFF"/>
                </a:solidFill>
              </a:rPr>
              <a:t>مفهوم ارتباط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1628800"/>
            <a:ext cx="9036496" cy="4824536"/>
          </a:xfrm>
        </p:spPr>
        <p:txBody>
          <a:bodyPr/>
          <a:lstStyle/>
          <a:p>
            <a:pPr marL="609600" lvl="0" indent="-609600" algn="r" eaLnBrk="1" hangingPunct="1">
              <a:lnSpc>
                <a:spcPct val="80000"/>
              </a:lnSpc>
              <a:defRPr/>
            </a:pPr>
            <a:r>
              <a:rPr lang="en-US" b="1" dirty="0" smtClean="0">
                <a:solidFill>
                  <a:srgbClr val="FFFFFF"/>
                </a:solidFill>
              </a:rPr>
              <a:t>     </a:t>
            </a:r>
            <a:r>
              <a:rPr lang="fa-IR" b="1" dirty="0" smtClean="0">
                <a:solidFill>
                  <a:srgbClr val="FFFFFF"/>
                </a:solidFill>
              </a:rPr>
              <a:t>ارتباط </a:t>
            </a:r>
            <a:r>
              <a:rPr lang="fa-IR" b="1" dirty="0">
                <a:solidFill>
                  <a:srgbClr val="FFFFFF"/>
                </a:solidFill>
              </a:rPr>
              <a:t>سنگ بناي جامعه انساني است</a:t>
            </a:r>
            <a:r>
              <a:rPr lang="fa-IR" b="1" dirty="0" smtClean="0">
                <a:solidFill>
                  <a:srgbClr val="FFFFFF"/>
                </a:solidFill>
              </a:rPr>
              <a:t>.</a:t>
            </a:r>
            <a:endParaRPr lang="en-US" b="1" dirty="0" smtClean="0">
              <a:solidFill>
                <a:srgbClr val="FFFFFF"/>
              </a:solidFill>
            </a:endParaRPr>
          </a:p>
          <a:p>
            <a:pPr marL="609600" lvl="0" indent="-609600" algn="r" eaLnBrk="1" hangingPunct="1">
              <a:lnSpc>
                <a:spcPct val="80000"/>
              </a:lnSpc>
              <a:defRPr/>
            </a:pPr>
            <a:endParaRPr lang="en-US" b="1" dirty="0">
              <a:solidFill>
                <a:srgbClr val="FFFFFF"/>
              </a:solidFill>
            </a:endParaRPr>
          </a:p>
          <a:p>
            <a:pPr marL="609600" lvl="0" indent="-609600" algn="r" eaLnBrk="1" hangingPunct="1">
              <a:lnSpc>
                <a:spcPct val="80000"/>
              </a:lnSpc>
              <a:defRPr/>
            </a:pPr>
            <a:r>
              <a:rPr lang="en-US" b="1" dirty="0" smtClean="0">
                <a:solidFill>
                  <a:srgbClr val="FFFFFF"/>
                </a:solidFill>
              </a:rPr>
              <a:t>     </a:t>
            </a:r>
            <a:r>
              <a:rPr lang="ar-SA" b="1" dirty="0" smtClean="0">
                <a:solidFill>
                  <a:srgbClr val="FFFFFF"/>
                </a:solidFill>
              </a:rPr>
              <a:t>ارتباط </a:t>
            </a:r>
            <a:r>
              <a:rPr lang="ar-SA" b="1" dirty="0">
                <a:solidFill>
                  <a:srgbClr val="FFFFFF"/>
                </a:solidFill>
              </a:rPr>
              <a:t>از نظر لغوی واژه ای است عربی به معنی پیوند دادن ، پیوستگی و رابطه</a:t>
            </a:r>
            <a:r>
              <a:rPr lang="fa-IR" b="1" dirty="0" smtClean="0">
                <a:solidFill>
                  <a:srgbClr val="FFFFFF"/>
                </a:solidFill>
              </a:rPr>
              <a:t>.</a:t>
            </a:r>
            <a:endParaRPr lang="en-US" b="1" dirty="0" smtClean="0">
              <a:solidFill>
                <a:srgbClr val="FFFFFF"/>
              </a:solidFill>
            </a:endParaRPr>
          </a:p>
          <a:p>
            <a:pPr marL="609600" lvl="0" indent="-609600" algn="r" eaLnBrk="1" hangingPunct="1">
              <a:lnSpc>
                <a:spcPct val="80000"/>
              </a:lnSpc>
              <a:defRPr/>
            </a:pPr>
            <a:endParaRPr lang="en-US" b="1" dirty="0" smtClean="0">
              <a:solidFill>
                <a:srgbClr val="FFFFFF"/>
              </a:solidFill>
            </a:endParaRPr>
          </a:p>
          <a:p>
            <a:pPr marL="609600" lvl="0" indent="-609600" algn="r" eaLnBrk="1" hangingPunct="1">
              <a:lnSpc>
                <a:spcPct val="80000"/>
              </a:lnSpc>
              <a:defRPr/>
            </a:pPr>
            <a:r>
              <a:rPr lang="en-US" dirty="0" smtClean="0">
                <a:solidFill>
                  <a:srgbClr val="FFFF00"/>
                </a:solidFill>
              </a:rPr>
              <a:t>      </a:t>
            </a:r>
            <a:r>
              <a:rPr lang="ar-SA" b="1" dirty="0" smtClean="0">
                <a:solidFill>
                  <a:srgbClr val="FFFF00"/>
                </a:solidFill>
              </a:rPr>
              <a:t>از </a:t>
            </a:r>
            <a:r>
              <a:rPr lang="ar-SA" b="1" dirty="0">
                <a:solidFill>
                  <a:srgbClr val="FFFF00"/>
                </a:solidFill>
              </a:rPr>
              <a:t>نظر اصطلاحی در معنی عام عبارت از </a:t>
            </a:r>
            <a:r>
              <a:rPr lang="ar-SA" b="1" i="1" dirty="0">
                <a:solidFill>
                  <a:srgbClr val="FFFF00"/>
                </a:solidFill>
              </a:rPr>
              <a:t>فن </a:t>
            </a:r>
            <a:r>
              <a:rPr lang="ar-SA" b="1" i="1" dirty="0" smtClean="0">
                <a:solidFill>
                  <a:srgbClr val="FFFF00"/>
                </a:solidFill>
              </a:rPr>
              <a:t>انتقال</a:t>
            </a:r>
            <a:r>
              <a:rPr lang="ar-SA" b="1" dirty="0" smtClean="0">
                <a:solidFill>
                  <a:srgbClr val="FFFF00"/>
                </a:solidFill>
              </a:rPr>
              <a:t> اطلاعات افکارو </a:t>
            </a:r>
            <a:r>
              <a:rPr lang="ar-SA" b="1" dirty="0">
                <a:solidFill>
                  <a:srgbClr val="FFFF00"/>
                </a:solidFill>
              </a:rPr>
              <a:t>رفتارهای انسانی از یک شخص به شخص دیگراست </a:t>
            </a:r>
            <a:r>
              <a:rPr lang="fa-IR" b="1" dirty="0">
                <a:solidFill>
                  <a:srgbClr val="FFFF00"/>
                </a:solidFill>
              </a:rPr>
              <a:t>.</a:t>
            </a:r>
          </a:p>
          <a:p>
            <a:pPr marL="609600" lvl="0" indent="-609600" eaLnBrk="1" hangingPunct="1">
              <a:lnSpc>
                <a:spcPct val="80000"/>
              </a:lnSpc>
              <a:defRPr/>
            </a:pPr>
            <a:endParaRPr lang="ar-SA" b="1" dirty="0">
              <a:solidFill>
                <a:srgbClr val="FFFF00"/>
              </a:solidFill>
              <a:cs typeface="B Nazanin" pitchFamily="2" charset="-78"/>
            </a:endParaRPr>
          </a:p>
          <a:p>
            <a:endParaRPr lang="en-US" dirty="0"/>
          </a:p>
        </p:txBody>
      </p:sp>
      <p:pic>
        <p:nvPicPr>
          <p:cNvPr id="4" name="Voice 01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771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8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5650" y="0"/>
            <a:ext cx="7772400" cy="1470025"/>
          </a:xfrm>
        </p:spPr>
        <p:txBody>
          <a:bodyPr/>
          <a:lstStyle/>
          <a:p>
            <a:r>
              <a:rPr lang="fa-IR" altLang="en-US" smtClean="0"/>
              <a:t>ابعاد ساختاری خانواده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-323850" y="981075"/>
            <a:ext cx="9144000" cy="5876925"/>
          </a:xfrm>
        </p:spPr>
        <p:txBody>
          <a:bodyPr/>
          <a:lstStyle/>
          <a:p>
            <a:endParaRPr lang="fa-IR" altLang="en-US" smtClean="0"/>
          </a:p>
          <a:p>
            <a:endParaRPr lang="fa-IR" altLang="en-US" smtClean="0"/>
          </a:p>
          <a:p>
            <a:r>
              <a:rPr lang="fa-IR" altLang="en-US" smtClean="0"/>
              <a:t>هدف</a:t>
            </a:r>
          </a:p>
        </p:txBody>
      </p:sp>
      <p:sp>
        <p:nvSpPr>
          <p:cNvPr id="4" name="Flowchart: Connector 3"/>
          <p:cNvSpPr/>
          <p:nvPr/>
        </p:nvSpPr>
        <p:spPr>
          <a:xfrm>
            <a:off x="1403350" y="1052513"/>
            <a:ext cx="6553200" cy="5805487"/>
          </a:xfrm>
          <a:prstGeom prst="flowChartConnector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fa-IR" sz="3200" b="1" dirty="0"/>
              <a:t>نقش</a:t>
            </a:r>
          </a:p>
          <a:p>
            <a:pPr algn="ctr">
              <a:defRPr/>
            </a:pPr>
            <a:endParaRPr lang="fa-IR" dirty="0"/>
          </a:p>
          <a:p>
            <a:pPr algn="ctr">
              <a:defRPr/>
            </a:pPr>
            <a:endParaRPr lang="fa-IR" dirty="0"/>
          </a:p>
          <a:p>
            <a:pPr algn="ctr">
              <a:defRPr/>
            </a:pPr>
            <a:r>
              <a:rPr lang="fa-IR" dirty="0"/>
              <a:t>  </a:t>
            </a:r>
            <a:r>
              <a:rPr lang="fa-IR" b="1" dirty="0"/>
              <a:t>     </a:t>
            </a:r>
          </a:p>
          <a:p>
            <a:pPr algn="ctr">
              <a:defRPr/>
            </a:pPr>
            <a:r>
              <a:rPr lang="fa-IR" sz="2800" dirty="0"/>
              <a:t>  </a:t>
            </a:r>
            <a:r>
              <a:rPr lang="fa-IR" sz="2800" b="1" dirty="0"/>
              <a:t>هدفها و ارزشها      الگوی ارتباطی      </a:t>
            </a:r>
          </a:p>
          <a:p>
            <a:pPr algn="ctr">
              <a:defRPr/>
            </a:pPr>
            <a:r>
              <a:rPr lang="fa-IR" dirty="0"/>
              <a:t>                  </a:t>
            </a:r>
          </a:p>
          <a:p>
            <a:pPr algn="ctr">
              <a:defRPr/>
            </a:pPr>
            <a:endParaRPr lang="fa-IR" dirty="0"/>
          </a:p>
          <a:p>
            <a:pPr algn="ctr">
              <a:defRPr/>
            </a:pPr>
            <a:endParaRPr lang="fa-IR" dirty="0"/>
          </a:p>
          <a:p>
            <a:pPr algn="ctr">
              <a:defRPr/>
            </a:pPr>
            <a:r>
              <a:rPr lang="fa-IR" sz="3200" b="1" dirty="0"/>
              <a:t>قدرت</a:t>
            </a:r>
          </a:p>
        </p:txBody>
      </p:sp>
      <p:cxnSp>
        <p:nvCxnSpPr>
          <p:cNvPr id="6" name="Straight Connector 5"/>
          <p:cNvCxnSpPr/>
          <p:nvPr/>
        </p:nvCxnSpPr>
        <p:spPr>
          <a:xfrm flipH="1">
            <a:off x="2484438" y="1773238"/>
            <a:ext cx="4175125" cy="4357687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2484438" y="1844675"/>
            <a:ext cx="4248150" cy="4321175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Voice 01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21202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a-IR" altLang="en-US" sz="4800" b="1" dirty="0" smtClean="0">
                <a:solidFill>
                  <a:srgbClr val="FFC000"/>
                </a:solidFill>
              </a:rPr>
              <a:t>تعریف ارتباط</a:t>
            </a:r>
            <a:endParaRPr lang="en-US" altLang="en-US" sz="4800" b="1" dirty="0" smtClean="0">
              <a:solidFill>
                <a:srgbClr val="FFC000"/>
              </a:solidFill>
            </a:endParaRP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fa-IR" altLang="en-US" dirty="0" smtClean="0"/>
          </a:p>
          <a:p>
            <a:pPr eaLnBrk="1" hangingPunct="1"/>
            <a:r>
              <a:rPr lang="fa-IR" altLang="en-US" b="1" dirty="0" smtClean="0"/>
              <a:t>ارتباط ،فرایند مبادله احساسات ،آرزوها،نیازها، اطلاعات و عقاید می باشد.</a:t>
            </a:r>
          </a:p>
          <a:p>
            <a:pPr eaLnBrk="1" hangingPunct="1"/>
            <a:endParaRPr lang="fa-IR" altLang="en-US" b="1" dirty="0" smtClean="0"/>
          </a:p>
          <a:p>
            <a:pPr eaLnBrk="1" hangingPunct="1"/>
            <a:r>
              <a:rPr lang="fa-IR" altLang="en-US" b="1" dirty="0" smtClean="0"/>
              <a:t>فرایند انتقال پیام از فرستنده به گیرنده مشروط بر آنکه </a:t>
            </a:r>
          </a:p>
          <a:p>
            <a:pPr eaLnBrk="1" hangingPunct="1"/>
            <a:r>
              <a:rPr lang="fa-IR" altLang="en-US" b="1" dirty="0" smtClean="0"/>
              <a:t>محتوای پیام مورد نظر از فرستنده به گیرنده منتقل شود </a:t>
            </a:r>
          </a:p>
          <a:p>
            <a:pPr eaLnBrk="1" hangingPunct="1"/>
            <a:r>
              <a:rPr lang="fa-IR" altLang="en-US" b="1" dirty="0" smtClean="0"/>
              <a:t> و بالعکس.</a:t>
            </a:r>
          </a:p>
          <a:p>
            <a:pPr eaLnBrk="1" hangingPunct="1"/>
            <a:endParaRPr lang="fa-IR" altLang="en-US" b="1" dirty="0" smtClean="0">
              <a:solidFill>
                <a:schemeClr val="folHlink"/>
              </a:solidFill>
            </a:endParaRPr>
          </a:p>
        </p:txBody>
      </p:sp>
      <p:pic>
        <p:nvPicPr>
          <p:cNvPr id="2" name="Voice 02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7944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409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6" dur="500"/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9" dur="500"/>
                                        <p:tgtEl>
                                          <p:spTgt spid="4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2" dur="500"/>
                                        <p:tgtEl>
                                          <p:spTgt spid="40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526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09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8"/>
          <p:cNvSpPr>
            <a:spLocks noGrp="1" noChangeArrowheads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ar-SA" altLang="en-US" smtClean="0"/>
              <a:t>تا لیف و ارائه : دکتر حمید رضازاده گلی</a:t>
            </a:r>
            <a:endParaRPr lang="en-US" altLang="en-US" smtClean="0"/>
          </a:p>
        </p:txBody>
      </p:sp>
      <p:sp>
        <p:nvSpPr>
          <p:cNvPr id="6147" name="Rectangle 9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BF68E79A-7805-4539-AB3B-F1B2732A26DA}" type="slidenum">
              <a:rPr lang="fa-IR" altLang="en-US"/>
              <a:pPr eaLnBrk="1" hangingPunct="1"/>
              <a:t>5</a:t>
            </a:fld>
            <a:endParaRPr lang="en-US" altLang="en-US"/>
          </a:p>
        </p:txBody>
      </p:sp>
      <p:sp>
        <p:nvSpPr>
          <p:cNvPr id="512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55650" y="571500"/>
            <a:ext cx="7316788" cy="1273175"/>
          </a:xfrm>
        </p:spPr>
        <p:txBody>
          <a:bodyPr/>
          <a:lstStyle/>
          <a:p>
            <a:pPr algn="r" eaLnBrk="1" hangingPunct="1"/>
            <a:r>
              <a:rPr lang="ar-SA" altLang="en-US" sz="4000" b="1" u="sng" smtClean="0">
                <a:solidFill>
                  <a:srgbClr val="FFFF00"/>
                </a:solidFill>
              </a:rPr>
              <a:t>عناصر ارتباط اجتماعي </a:t>
            </a:r>
            <a:r>
              <a:rPr lang="en-US" altLang="en-US" sz="4000" b="1" i="1" smtClean="0"/>
              <a:t/>
            </a:r>
            <a:br>
              <a:rPr lang="en-US" altLang="en-US" sz="4000" b="1" i="1" smtClean="0"/>
            </a:br>
            <a:endParaRPr lang="en-US" altLang="en-US" sz="4000" b="1" i="1" smtClean="0"/>
          </a:p>
        </p:txBody>
      </p:sp>
      <p:sp>
        <p:nvSpPr>
          <p:cNvPr id="3379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1428750"/>
            <a:ext cx="8429625" cy="4786313"/>
          </a:xfrm>
        </p:spPr>
        <p:txBody>
          <a:bodyPr/>
          <a:lstStyle/>
          <a:p>
            <a:pPr marL="609600" indent="-609600" algn="r" eaLnBrk="1" hangingPunct="1"/>
            <a:r>
              <a:rPr lang="fa-IR" altLang="en-US" b="1" smtClean="0"/>
              <a:t>								</a:t>
            </a:r>
            <a:endParaRPr lang="ar-SA" altLang="en-US" b="1" smtClean="0">
              <a:solidFill>
                <a:srgbClr val="FFC000"/>
              </a:solidFill>
            </a:endParaRPr>
          </a:p>
          <a:p>
            <a:pPr marL="609600" indent="-609600" algn="r" eaLnBrk="1" hangingPunct="1"/>
            <a:r>
              <a:rPr lang="ar-SA" altLang="en-US" b="1" smtClean="0"/>
              <a:t>فرستنده پيام </a:t>
            </a:r>
          </a:p>
          <a:p>
            <a:pPr marL="609600" indent="-609600" algn="r" eaLnBrk="1" hangingPunct="1"/>
            <a:r>
              <a:rPr lang="ar-SA" altLang="en-US" b="1" smtClean="0"/>
              <a:t>گيرنده پيام </a:t>
            </a:r>
          </a:p>
          <a:p>
            <a:pPr marL="609600" indent="-609600" algn="r" eaLnBrk="1" hangingPunct="1"/>
            <a:r>
              <a:rPr lang="ar-SA" altLang="en-US" b="1" smtClean="0"/>
              <a:t>پيا</a:t>
            </a:r>
            <a:r>
              <a:rPr lang="fa-IR" altLang="en-US" b="1" smtClean="0"/>
              <a:t>م</a:t>
            </a:r>
            <a:endParaRPr lang="ar-SA" altLang="en-US" b="1" smtClean="0"/>
          </a:p>
          <a:p>
            <a:pPr marL="609600" indent="-609600" algn="r" eaLnBrk="1" hangingPunct="1"/>
            <a:r>
              <a:rPr lang="ar-SA" altLang="en-US" b="1" smtClean="0"/>
              <a:t>وسيله ارتباط </a:t>
            </a:r>
          </a:p>
          <a:p>
            <a:pPr marL="609600" indent="-609600" algn="r" eaLnBrk="1" hangingPunct="1"/>
            <a:r>
              <a:rPr lang="ar-SA" altLang="en-US" b="1" smtClean="0"/>
              <a:t>اثر ارتباط</a:t>
            </a:r>
            <a:r>
              <a:rPr lang="ar-SA" altLang="en-US" smtClean="0"/>
              <a:t> </a:t>
            </a:r>
            <a:endParaRPr lang="en-US" altLang="en-US" smtClean="0"/>
          </a:p>
        </p:txBody>
      </p:sp>
      <p:pic>
        <p:nvPicPr>
          <p:cNvPr id="2" name="Voice 02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337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500"/>
                                        <p:tgtEl>
                                          <p:spTgt spid="337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8" dur="500"/>
                                        <p:tgtEl>
                                          <p:spTgt spid="3379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1" dur="500"/>
                                        <p:tgtEl>
                                          <p:spTgt spid="3379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4" dur="500"/>
                                        <p:tgtEl>
                                          <p:spTgt spid="3379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498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12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ar-SA" altLang="en-US" smtClean="0"/>
              <a:t>تا لیف و ارائه : دکتر حمید رضازاده گلی</a:t>
            </a:r>
            <a:endParaRPr lang="en-US" altLang="en-US" smtClean="0"/>
          </a:p>
        </p:txBody>
      </p:sp>
      <p:sp>
        <p:nvSpPr>
          <p:cNvPr id="717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9958B5DF-F8BF-43AF-9041-DC96A9F29945}" type="slidenum">
              <a:rPr lang="fa-IR" altLang="en-US"/>
              <a:pPr eaLnBrk="1" hangingPunct="1"/>
              <a:t>6</a:t>
            </a:fld>
            <a:endParaRPr lang="en-US" altLang="en-US"/>
          </a:p>
        </p:txBody>
      </p:sp>
      <p:sp>
        <p:nvSpPr>
          <p:cNvPr id="2970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ar-SA" altLang="en-US" smtClean="0">
                <a:solidFill>
                  <a:srgbClr val="FFC000"/>
                </a:solidFill>
              </a:rPr>
              <a:t>الگوهاي برقراري ارتباطات انساني</a:t>
            </a:r>
            <a:endParaRPr lang="en-US" altLang="en-US" smtClean="0">
              <a:solidFill>
                <a:srgbClr val="FFC000"/>
              </a:solidFill>
            </a:endParaRPr>
          </a:p>
        </p:txBody>
      </p:sp>
      <p:sp>
        <p:nvSpPr>
          <p:cNvPr id="2970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4900613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fa-IR" altLang="en-US" sz="1800" smtClean="0"/>
          </a:p>
          <a:p>
            <a:pPr eaLnBrk="1" hangingPunct="1">
              <a:lnSpc>
                <a:spcPct val="80000"/>
              </a:lnSpc>
            </a:pPr>
            <a:endParaRPr lang="fa-IR" altLang="en-US" sz="1800" smtClean="0"/>
          </a:p>
          <a:p>
            <a:pPr eaLnBrk="1" hangingPunct="1">
              <a:lnSpc>
                <a:spcPct val="80000"/>
              </a:lnSpc>
            </a:pPr>
            <a:r>
              <a:rPr lang="ar-SA" altLang="en-US" smtClean="0"/>
              <a:t>1- چه كسي؟(منبع )</a:t>
            </a:r>
            <a:r>
              <a:rPr lang="fa-IR" altLang="en-US" smtClean="0"/>
              <a:t>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en-US" altLang="en-US" sz="2400" smtClean="0"/>
          </a:p>
          <a:p>
            <a:pPr eaLnBrk="1" hangingPunct="1">
              <a:lnSpc>
                <a:spcPct val="80000"/>
              </a:lnSpc>
            </a:pPr>
            <a:r>
              <a:rPr lang="fa-IR" altLang="en-US" smtClean="0">
                <a:solidFill>
                  <a:srgbClr val="FFFF00"/>
                </a:solidFill>
              </a:rPr>
              <a:t>2</a:t>
            </a:r>
            <a:r>
              <a:rPr lang="ar-SA" altLang="en-US" smtClean="0">
                <a:solidFill>
                  <a:srgbClr val="FFFF00"/>
                </a:solidFill>
              </a:rPr>
              <a:t>- چه مي گويد(پيام)</a:t>
            </a:r>
            <a:endParaRPr lang="fa-IR" altLang="en-US" smtClean="0">
              <a:solidFill>
                <a:srgbClr val="FFFF00"/>
              </a:solidFill>
            </a:endParaRPr>
          </a:p>
          <a:p>
            <a:pPr eaLnBrk="1" hangingPunct="1">
              <a:lnSpc>
                <a:spcPct val="80000"/>
              </a:lnSpc>
            </a:pPr>
            <a:endParaRPr lang="en-US" altLang="en-US" sz="2400" smtClean="0"/>
          </a:p>
          <a:p>
            <a:pPr eaLnBrk="1" hangingPunct="1">
              <a:lnSpc>
                <a:spcPct val="80000"/>
              </a:lnSpc>
            </a:pPr>
            <a:r>
              <a:rPr lang="fa-IR" altLang="en-US" smtClean="0"/>
              <a:t>3</a:t>
            </a:r>
            <a:r>
              <a:rPr lang="ar-SA" altLang="en-US" smtClean="0"/>
              <a:t>- به چه كسي(مخاطب)</a:t>
            </a:r>
            <a:endParaRPr lang="fa-IR" altLang="en-US" smtClean="0"/>
          </a:p>
          <a:p>
            <a:pPr eaLnBrk="1" hangingPunct="1">
              <a:lnSpc>
                <a:spcPct val="80000"/>
              </a:lnSpc>
            </a:pPr>
            <a:endParaRPr lang="en-US" altLang="en-US" sz="2400" smtClean="0"/>
          </a:p>
          <a:p>
            <a:pPr eaLnBrk="1" hangingPunct="1">
              <a:lnSpc>
                <a:spcPct val="80000"/>
              </a:lnSpc>
            </a:pPr>
            <a:r>
              <a:rPr lang="fa-IR" altLang="en-US" smtClean="0">
                <a:solidFill>
                  <a:srgbClr val="FFFF00"/>
                </a:solidFill>
              </a:rPr>
              <a:t>4</a:t>
            </a:r>
            <a:r>
              <a:rPr lang="ar-SA" altLang="en-US" smtClean="0">
                <a:solidFill>
                  <a:srgbClr val="FFFF00"/>
                </a:solidFill>
              </a:rPr>
              <a:t>- از چه راهي(وسيله)</a:t>
            </a:r>
            <a:endParaRPr lang="fa-IR" altLang="en-US" smtClean="0">
              <a:solidFill>
                <a:srgbClr val="FFFF00"/>
              </a:solidFill>
            </a:endParaRPr>
          </a:p>
          <a:p>
            <a:pPr eaLnBrk="1" hangingPunct="1">
              <a:lnSpc>
                <a:spcPct val="80000"/>
              </a:lnSpc>
            </a:pPr>
            <a:endParaRPr lang="en-US" altLang="en-US" smtClean="0"/>
          </a:p>
          <a:p>
            <a:pPr eaLnBrk="1" hangingPunct="1">
              <a:lnSpc>
                <a:spcPct val="80000"/>
              </a:lnSpc>
            </a:pPr>
            <a:r>
              <a:rPr lang="ar-SA" altLang="en-US" smtClean="0"/>
              <a:t>5- با چه تاثيري (باز خور</a:t>
            </a:r>
            <a:r>
              <a:rPr lang="fa-IR" altLang="en-US" smtClean="0"/>
              <a:t>د</a:t>
            </a:r>
            <a:r>
              <a:rPr lang="ar-SA" altLang="en-US" smtClean="0"/>
              <a:t>)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ar-SA" altLang="en-US" sz="1800" smtClean="0"/>
              <a:t> </a:t>
            </a:r>
            <a:endParaRPr lang="en-US" altLang="en-US" sz="1800" smtClean="0"/>
          </a:p>
        </p:txBody>
      </p:sp>
      <p:pic>
        <p:nvPicPr>
          <p:cNvPr id="2" name="Voice 02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97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97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97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97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97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97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97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97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97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97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97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970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970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970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970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970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970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970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970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970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970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970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970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970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970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970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970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970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970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970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970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970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970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970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970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970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970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970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970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970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970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970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970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970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970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970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970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970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970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970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970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970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970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970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970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970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970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970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970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970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970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970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970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970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970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970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1" dur="416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970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-892175"/>
            <a:ext cx="8229600" cy="1143000"/>
          </a:xfrm>
        </p:spPr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692150"/>
            <a:ext cx="8686800" cy="6165850"/>
          </a:xfrm>
        </p:spPr>
        <p:txBody>
          <a:bodyPr/>
          <a:lstStyle/>
          <a:p>
            <a:pPr eaLnBrk="1" hangingPunct="1"/>
            <a:r>
              <a:rPr lang="fa-IR" altLang="en-US" b="1" dirty="0" smtClean="0"/>
              <a:t>عناصر اصلی ارتباط :</a:t>
            </a:r>
          </a:p>
          <a:p>
            <a:pPr eaLnBrk="1" hangingPunct="1"/>
            <a:endParaRPr lang="fa-IR" altLang="en-US" dirty="0" smtClean="0"/>
          </a:p>
          <a:p>
            <a:pPr eaLnBrk="1" hangingPunct="1"/>
            <a:endParaRPr lang="fa-IR" altLang="en-US" dirty="0" smtClean="0"/>
          </a:p>
          <a:p>
            <a:pPr eaLnBrk="1" hangingPunct="1"/>
            <a:r>
              <a:rPr lang="fa-IR" altLang="en-US" dirty="0" smtClean="0">
                <a:solidFill>
                  <a:srgbClr val="CCFF33"/>
                </a:solidFill>
              </a:rPr>
              <a:t>                            پیام</a:t>
            </a:r>
          </a:p>
          <a:p>
            <a:pPr eaLnBrk="1" hangingPunct="1"/>
            <a:r>
              <a:rPr lang="fa-IR" altLang="en-US" dirty="0" smtClean="0"/>
              <a:t>فرستنده                                         گیرنده </a:t>
            </a:r>
          </a:p>
          <a:p>
            <a:pPr eaLnBrk="1" hangingPunct="1"/>
            <a:r>
              <a:rPr lang="fa-IR" altLang="en-US" dirty="0" smtClean="0"/>
              <a:t>                           </a:t>
            </a:r>
          </a:p>
          <a:p>
            <a:pPr eaLnBrk="1" hangingPunct="1"/>
            <a:r>
              <a:rPr lang="fa-IR" altLang="en-US" dirty="0" smtClean="0"/>
              <a:t>                        </a:t>
            </a:r>
            <a:r>
              <a:rPr lang="fa-IR" altLang="en-US" dirty="0" smtClean="0">
                <a:solidFill>
                  <a:srgbClr val="CCFF33"/>
                </a:solidFill>
              </a:rPr>
              <a:t>بازخورد</a:t>
            </a:r>
            <a:r>
              <a:rPr lang="fa-IR" altLang="en-US" dirty="0" smtClean="0"/>
              <a:t>          </a:t>
            </a:r>
            <a:endParaRPr lang="en-US" altLang="en-US" dirty="0" smtClean="0"/>
          </a:p>
        </p:txBody>
      </p:sp>
      <p:sp>
        <p:nvSpPr>
          <p:cNvPr id="8196" name="AutoShape 4"/>
          <p:cNvSpPr>
            <a:spLocks noChangeArrowheads="1"/>
          </p:cNvSpPr>
          <p:nvPr/>
        </p:nvSpPr>
        <p:spPr bwMode="auto">
          <a:xfrm>
            <a:off x="3286125" y="2857500"/>
            <a:ext cx="3887788" cy="720725"/>
          </a:xfrm>
          <a:prstGeom prst="leftArrow">
            <a:avLst>
              <a:gd name="adj1" fmla="val 50000"/>
              <a:gd name="adj2" fmla="val 134857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fa-IR" altLang="en-US" sz="2800"/>
              <a:t>وسیله</a:t>
            </a:r>
          </a:p>
        </p:txBody>
      </p:sp>
      <p:sp>
        <p:nvSpPr>
          <p:cNvPr id="8197" name="AutoShape 7"/>
          <p:cNvSpPr>
            <a:spLocks noChangeArrowheads="1"/>
          </p:cNvSpPr>
          <p:nvPr/>
        </p:nvSpPr>
        <p:spPr bwMode="auto">
          <a:xfrm>
            <a:off x="3240088" y="3860800"/>
            <a:ext cx="5903912" cy="1296988"/>
          </a:xfrm>
          <a:prstGeom prst="curvedUpArrow">
            <a:avLst>
              <a:gd name="adj1" fmla="val 36922"/>
              <a:gd name="adj2" fmla="val 182081"/>
              <a:gd name="adj3" fmla="val 33333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fa-IR" altLang="en-US"/>
          </a:p>
        </p:txBody>
      </p:sp>
      <p:pic>
        <p:nvPicPr>
          <p:cNvPr id="2" name="Voice 02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8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500"/>
                                        <p:tgtEl>
                                          <p:spTgt spid="81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8" dur="500"/>
                                        <p:tgtEl>
                                          <p:spTgt spid="81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1" dur="500"/>
                                        <p:tgtEl>
                                          <p:spTgt spid="81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366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a-IR" altLang="en-US" b="1" dirty="0" smtClean="0">
                <a:solidFill>
                  <a:srgbClr val="CCFF33"/>
                </a:solidFill>
              </a:rPr>
              <a:t>اهداف اصلی از برقراری ارتباط</a:t>
            </a:r>
            <a:r>
              <a:rPr lang="fa-IR" altLang="en-US" b="1" dirty="0" smtClean="0"/>
              <a:t> </a:t>
            </a:r>
            <a:endParaRPr lang="en-US" altLang="en-US" b="1" dirty="0" smtClean="0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fa-IR" altLang="en-US" b="1" dirty="0" smtClean="0">
                <a:solidFill>
                  <a:srgbClr val="FFC000"/>
                </a:solidFill>
              </a:rPr>
              <a:t>1. دادن اطلاعات</a:t>
            </a:r>
          </a:p>
          <a:p>
            <a:pPr eaLnBrk="1" hangingPunct="1"/>
            <a:endParaRPr lang="fa-IR" altLang="en-US" b="1" dirty="0" smtClean="0">
              <a:solidFill>
                <a:srgbClr val="FF0000"/>
              </a:solidFill>
            </a:endParaRPr>
          </a:p>
          <a:p>
            <a:pPr eaLnBrk="1" hangingPunct="1"/>
            <a:r>
              <a:rPr lang="fa-IR" altLang="en-US" b="1" dirty="0" smtClean="0"/>
              <a:t>2. گرفتن اطلاعات</a:t>
            </a:r>
          </a:p>
          <a:p>
            <a:pPr eaLnBrk="1" hangingPunct="1"/>
            <a:endParaRPr lang="fa-IR" altLang="en-US" b="1" dirty="0" smtClean="0"/>
          </a:p>
          <a:p>
            <a:pPr eaLnBrk="1" hangingPunct="1"/>
            <a:r>
              <a:rPr lang="fa-IR" altLang="en-US" b="1" dirty="0" smtClean="0">
                <a:solidFill>
                  <a:srgbClr val="FFC000"/>
                </a:solidFill>
              </a:rPr>
              <a:t>3. کاهش تنشها</a:t>
            </a:r>
          </a:p>
          <a:p>
            <a:pPr eaLnBrk="1" hangingPunct="1"/>
            <a:endParaRPr lang="fa-IR" altLang="en-US" b="1" dirty="0" smtClean="0">
              <a:solidFill>
                <a:srgbClr val="FF0000"/>
              </a:solidFill>
            </a:endParaRPr>
          </a:p>
          <a:p>
            <a:pPr eaLnBrk="1" hangingPunct="1"/>
            <a:r>
              <a:rPr lang="fa-IR" altLang="en-US" b="1" dirty="0" smtClean="0"/>
              <a:t>4. حل مشکلات</a:t>
            </a:r>
            <a:endParaRPr lang="en-US" altLang="en-US" b="1" dirty="0" smtClean="0"/>
          </a:p>
        </p:txBody>
      </p:sp>
      <p:pic>
        <p:nvPicPr>
          <p:cNvPr id="2" name="Voice 02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500"/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6" dur="500"/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9" dur="500"/>
                                        <p:tgtEl>
                                          <p:spTgt spid="9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500"/>
                                        <p:tgtEl>
                                          <p:spTgt spid="92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351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2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a-IR" altLang="en-US" b="1" smtClean="0"/>
              <a:t>نظریه اثرات متعامل در خانواده</a:t>
            </a:r>
          </a:p>
        </p:txBody>
      </p:sp>
      <p:sp>
        <p:nvSpPr>
          <p:cNvPr id="13315" name="Subtitle 2"/>
          <p:cNvSpPr>
            <a:spLocks noGrp="1"/>
          </p:cNvSpPr>
          <p:nvPr>
            <p:ph type="subTitle" idx="1"/>
          </p:nvPr>
        </p:nvSpPr>
        <p:spPr>
          <a:xfrm>
            <a:off x="1371600" y="5500688"/>
            <a:ext cx="6400800" cy="138112"/>
          </a:xfrm>
        </p:spPr>
        <p:txBody>
          <a:bodyPr/>
          <a:lstStyle/>
          <a:p>
            <a:endParaRPr lang="fa-IR" altLang="en-US" smtClean="0"/>
          </a:p>
        </p:txBody>
      </p:sp>
      <p:pic>
        <p:nvPicPr>
          <p:cNvPr id="3" name="Voice 02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3480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Default Design">
  <a:themeElements>
    <a:clrScheme name="Default Design 8">
      <a:dk1>
        <a:srgbClr val="003366"/>
      </a:dk1>
      <a:lt1>
        <a:srgbClr val="FFFFFF"/>
      </a:lt1>
      <a:dk2>
        <a:srgbClr val="000099"/>
      </a:dk2>
      <a:lt2>
        <a:srgbClr val="CCFFFF"/>
      </a:lt2>
      <a:accent1>
        <a:srgbClr val="3366CC"/>
      </a:accent1>
      <a:accent2>
        <a:srgbClr val="00B000"/>
      </a:accent2>
      <a:accent3>
        <a:srgbClr val="AAAACA"/>
      </a:accent3>
      <a:accent4>
        <a:srgbClr val="DADADA"/>
      </a:accent4>
      <a:accent5>
        <a:srgbClr val="ADB8E2"/>
      </a:accent5>
      <a:accent6>
        <a:srgbClr val="009F00"/>
      </a:accent6>
      <a:hlink>
        <a:srgbClr val="66CCFF"/>
      </a:hlink>
      <a:folHlink>
        <a:srgbClr val="FFE701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776</TotalTime>
  <Words>275</Words>
  <Application>Microsoft Office PowerPoint</Application>
  <PresentationFormat>On-screen Show (4:3)</PresentationFormat>
  <Paragraphs>84</Paragraphs>
  <Slides>13</Slides>
  <Notes>2</Notes>
  <HiddenSlides>0</HiddenSlides>
  <MMClips>12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B Nazanin</vt:lpstr>
      <vt:lpstr>Calibri</vt:lpstr>
      <vt:lpstr>Wingdings</vt:lpstr>
      <vt:lpstr>Default Design</vt:lpstr>
      <vt:lpstr>ارتباط درخانواده</vt:lpstr>
      <vt:lpstr>مفهوم ارتباط</vt:lpstr>
      <vt:lpstr>ابعاد ساختاری خانواده</vt:lpstr>
      <vt:lpstr>تعریف ارتباط</vt:lpstr>
      <vt:lpstr>عناصر ارتباط اجتماعي  </vt:lpstr>
      <vt:lpstr>الگوهاي برقراري ارتباطات انساني</vt:lpstr>
      <vt:lpstr>PowerPoint Presentation</vt:lpstr>
      <vt:lpstr>اهداف اصلی از برقراری ارتباط </vt:lpstr>
      <vt:lpstr>نظریه اثرات متعامل در خانواده</vt:lpstr>
      <vt:lpstr>PowerPoint Presentation</vt:lpstr>
      <vt:lpstr>PowerPoint Presentation</vt:lpstr>
      <vt:lpstr>PowerPoint Presentation</vt:lpstr>
      <vt:lpstr>دنباله بحث در فایل دوم</vt:lpstr>
    </vt:vector>
  </TitlesOfParts>
  <Company>GHF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ارتباط درخانواده</dc:title>
  <dc:creator>media</dc:creator>
  <cp:lastModifiedBy>Home</cp:lastModifiedBy>
  <cp:revision>97</cp:revision>
  <dcterms:created xsi:type="dcterms:W3CDTF">2002-01-01T09:41:15Z</dcterms:created>
  <dcterms:modified xsi:type="dcterms:W3CDTF">2021-02-18T10:32:12Z</dcterms:modified>
</cp:coreProperties>
</file>